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48"/>
  </p:notesMasterIdLst>
  <p:sldIdLst>
    <p:sldId id="256" r:id="rId2"/>
    <p:sldId id="2465" r:id="rId3"/>
    <p:sldId id="2466" r:id="rId4"/>
    <p:sldId id="2467" r:id="rId5"/>
    <p:sldId id="2484" r:id="rId6"/>
    <p:sldId id="2485" r:id="rId7"/>
    <p:sldId id="2487" r:id="rId8"/>
    <p:sldId id="2486" r:id="rId9"/>
    <p:sldId id="2509" r:id="rId10"/>
    <p:sldId id="2468" r:id="rId11"/>
    <p:sldId id="2488" r:id="rId12"/>
    <p:sldId id="2474" r:id="rId13"/>
    <p:sldId id="2489" r:id="rId14"/>
    <p:sldId id="2490" r:id="rId15"/>
    <p:sldId id="2479" r:id="rId16"/>
    <p:sldId id="2491" r:id="rId17"/>
    <p:sldId id="2495" r:id="rId18"/>
    <p:sldId id="2493" r:id="rId19"/>
    <p:sldId id="2481" r:id="rId20"/>
    <p:sldId id="2494" r:id="rId21"/>
    <p:sldId id="2492" r:id="rId22"/>
    <p:sldId id="2471" r:id="rId23"/>
    <p:sldId id="2472" r:id="rId24"/>
    <p:sldId id="2477" r:id="rId25"/>
    <p:sldId id="2496" r:id="rId26"/>
    <p:sldId id="2497" r:id="rId27"/>
    <p:sldId id="2500" r:id="rId28"/>
    <p:sldId id="2499" r:id="rId29"/>
    <p:sldId id="2501" r:id="rId30"/>
    <p:sldId id="2502" r:id="rId31"/>
    <p:sldId id="2503" r:id="rId32"/>
    <p:sldId id="2504" r:id="rId33"/>
    <p:sldId id="2505" r:id="rId34"/>
    <p:sldId id="2506" r:id="rId35"/>
    <p:sldId id="2508" r:id="rId36"/>
    <p:sldId id="2507" r:id="rId37"/>
    <p:sldId id="2511" r:id="rId38"/>
    <p:sldId id="2510" r:id="rId39"/>
    <p:sldId id="2512" r:id="rId40"/>
    <p:sldId id="2513" r:id="rId41"/>
    <p:sldId id="2514" r:id="rId42"/>
    <p:sldId id="2515" r:id="rId43"/>
    <p:sldId id="2517" r:id="rId44"/>
    <p:sldId id="2516" r:id="rId45"/>
    <p:sldId id="2518" r:id="rId46"/>
    <p:sldId id="2519" r:id="rId4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F52"/>
    <a:srgbClr val="EA9A5C"/>
    <a:srgbClr val="01023B"/>
    <a:srgbClr val="DB45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6957" autoAdjust="0"/>
  </p:normalViewPr>
  <p:slideViewPr>
    <p:cSldViewPr snapToGrid="0">
      <p:cViewPr varScale="1">
        <p:scale>
          <a:sx n="99" d="100"/>
          <a:sy n="99" d="100"/>
        </p:scale>
        <p:origin x="97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jpe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E2044-5F20-4014-95E0-F0AF07512FE8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566FD-ECC2-4399-BA76-23D5D6DD8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43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145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Što za sada samo znači kopiranje novoizračunatog heša u prev polje sledećeg bloka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</a:t>
            </a:r>
            <a:r>
              <a:rPr lang="en-US" dirty="0" err="1"/>
              <a:t>Uglavnom</a:t>
            </a:r>
            <a:r>
              <a:rPr lang="en-US" dirty="0"/>
              <a:t> se </a:t>
            </a:r>
            <a:r>
              <a:rPr lang="en-US" dirty="0" err="1"/>
              <a:t>uzimaju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nule</a:t>
            </a:r>
            <a:r>
              <a:rPr lang="en-US" dirty="0"/>
              <a:t> za </a:t>
            </a:r>
            <a:r>
              <a:rPr lang="en-US" dirty="0" err="1"/>
              <a:t>prev</a:t>
            </a:r>
            <a:r>
              <a:rPr lang="en-US" dirty="0"/>
              <a:t> hash genesis </a:t>
            </a:r>
            <a:r>
              <a:rPr lang="en-US" dirty="0" err="1"/>
              <a:t>bloka</a:t>
            </a: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709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1) </a:t>
            </a:r>
            <a:r>
              <a:rPr lang="sr-Latn-RS" dirty="0"/>
              <a:t>Čak i neka slika ili video zapis, u suštini apsolutno sve što može da se pretvori u neku tekstualnu ili binarnu reprezantaciju.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30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0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2.2</a:t>
            </a:r>
            <a:r>
              <a:rPr lang="en-US" dirty="0"/>
              <a:t>) </a:t>
            </a:r>
            <a:r>
              <a:rPr lang="sr-Latn-RS" dirty="0"/>
              <a:t>Tako se tokom</a:t>
            </a:r>
            <a:r>
              <a:rPr lang="en-US" dirty="0"/>
              <a:t> </a:t>
            </a:r>
            <a:r>
              <a:rPr lang="en-US" dirty="0" err="1"/>
              <a:t>vremena</a:t>
            </a:r>
            <a:r>
              <a:rPr lang="en-US" dirty="0"/>
              <a:t> </a:t>
            </a:r>
            <a:r>
              <a:rPr lang="sr-Latn-RS" dirty="0"/>
              <a:t>broj referenci smanjuje ili ostaje isti, olakšavajući praćenje transakcija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Mada u stvarnim implementacijama često je zbog još veće efikasnosti ipak implementirana struktura koja prati koji blokovi su i dalje nerefencirani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558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I logično nije moguće referencirati se na neki sledeći blok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Slika) U blokovima 2 i 3 Nichole nije primalac 12.05 tokena već 10.05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576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Znači ima samo količinu i primaoca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Čiji je primalac na primer kreatora blockchaina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466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</a:t>
            </a:r>
            <a:r>
              <a:rPr lang="en-US" dirty="0"/>
              <a:t>) </a:t>
            </a:r>
            <a:r>
              <a:rPr lang="sr-Latn-RS" dirty="0"/>
              <a:t>N je 5 u mojoj implementaciji, a 210,000 kod Bitcoin-a.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493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55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88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Privatni moramo da čuvamo u tajnosti, a javni oglašavamo svima ili entitetu sa kojim želimo da komuniciramo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5) Koristite svakodnevno prilikom online komunikacije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64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2) </a:t>
            </a:r>
            <a:r>
              <a:rPr lang="sr-Latn-RS" dirty="0"/>
              <a:t>Iako se često predstavljaju ovakvim novčićima ili tokenima sa slike, kriptovalute ne postoje u fizičkom obliku, niti npr. 4 Bitcoina predstavlja nešto opipljivo u stvarnom svetu, što znači da spadaju u fiat valute, tj. valute bez pokrića.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5) </a:t>
            </a:r>
            <a:r>
              <a:rPr lang="en-US" dirty="0" err="1"/>
              <a:t>Digitalni</a:t>
            </a:r>
            <a:r>
              <a:rPr lang="en-US" dirty="0"/>
              <a:t> ledger ne mora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vezan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za </a:t>
            </a:r>
            <a:r>
              <a:rPr lang="en-US" dirty="0" err="1"/>
              <a:t>nov</a:t>
            </a:r>
            <a:r>
              <a:rPr lang="sr-Latn-RS" dirty="0"/>
              <a:t>čane transakcije, u njemu se teoretski može pratiti bilo šta (na primer, broj glasova na političkim izborima, ili kretanje neke robe iz Kine do nas ako smo naručili nešto preko interneta)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6) </a:t>
            </a:r>
            <a:r>
              <a:rPr lang="sr-Latn-RS" dirty="0"/>
              <a:t>Ali proći ćemo i kroz protokole pomoću kojih uređaji u distribuiranom sistemu razmenjuju poruke međusobno, jer je to veoma bitan deo funkcionisanja kriptovaluta i blockchaina generalno.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3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Slika) Ukoliko sajt koristi httpS protokol, što je veliki procenat današnjih sajtova, možete da kliknete na katanac u search baru u browseru i proverite koji sertifikat koristi sajt. Na primer sajt ETF-a koristi RSA koji takođe i dalje koristi velika većina internet sajtova. On se oslanja na faktorizaciju prostih brojeva i koristi se već 40ak godina, ali ECDSA će ga verovatno zameniti oko 2030-te, zbog efikasnosti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768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</a:t>
            </a:r>
            <a:r>
              <a:rPr lang="en-US" dirty="0"/>
              <a:t>) Sa </a:t>
            </a:r>
            <a:r>
              <a:rPr lang="en-US" dirty="0" err="1"/>
              <a:t>jedna</a:t>
            </a:r>
            <a:r>
              <a:rPr lang="sr-Latn-RS" dirty="0"/>
              <a:t>činom oblika X. </a:t>
            </a:r>
            <a:r>
              <a:rPr lang="en-US" dirty="0" err="1"/>
              <a:t>Vizuelni</a:t>
            </a:r>
            <a:r>
              <a:rPr lang="en-US" dirty="0"/>
              <a:t> </a:t>
            </a:r>
            <a:r>
              <a:rPr lang="en-US" dirty="0" err="1"/>
              <a:t>primeri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nad</a:t>
            </a:r>
            <a:r>
              <a:rPr lang="en-US" dirty="0"/>
              <a:t> </a:t>
            </a:r>
            <a:r>
              <a:rPr lang="en-US" dirty="0" err="1"/>
              <a:t>beskona</a:t>
            </a:r>
            <a:r>
              <a:rPr lang="sr-Latn-RS" dirty="0"/>
              <a:t>čnim poljem realnih brojeva, tj. jednačina bi bila bez mod p, jer je u suprotnom veoma teško, tj. nemoguće zamisliti šta se dešava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53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301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98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072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4845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3991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259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325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17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51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4208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906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1461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075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1) Sada je moguće i specifično se referisati na određenu transakciju unutar bloka, i neki stvarni sistemi to zaista i implementiraju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21173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353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A) Efekat koji želimo da postignemo izgleda ovako: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Čak i da </a:t>
            </a:r>
            <a:r>
              <a:rPr lang="en-US" dirty="0" err="1"/>
              <a:t>Napada</a:t>
            </a:r>
            <a:r>
              <a:rPr lang="sr-Latn-RS" dirty="0"/>
              <a:t>č krene da menja poslednji blok istog trenutka kad je on dodat, ne može dovoljno brzo da izmeni taj blok pre nego što ostatak mreže doda novi validan blok u lanac.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Nikad neće moći da prestigne ostatak mreže i drugi čvorovi će znati da verzija lanca koju poseduje napadač nije validna.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Ukoliko želi da izmeni neki blok još dublje u lancu, tek tada neće moći da stigne ostatak mreže.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2991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Između vrednosti težine i brojim nula kojim mora da započinje heš, </a:t>
            </a:r>
            <a:r>
              <a:rPr lang="sr-Latn-RS" sz="1200" dirty="0">
                <a:solidFill>
                  <a:sysClr val="windowText" lastClr="000000"/>
                </a:solidFill>
                <a:latin typeface="Calibri" panose="020F0502020204030204"/>
              </a:rPr>
              <a:t>u stvarnim sistemima često postoji komplikovanija funkcija preslikavanja težine u broj nula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sz="1200" dirty="0">
                <a:solidFill>
                  <a:sysClr val="windowText" lastClr="000000"/>
                </a:solidFill>
                <a:latin typeface="Calibri" panose="020F0502020204030204"/>
              </a:rPr>
              <a:t>4) Cilj je održati konstantno prosečno vreme između dodavanja novih blokova (recimo u proseku na svakih 10min hoćemo da se doda novi blok)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sz="1200" dirty="0">
                <a:solidFill>
                  <a:sysClr val="windowText" lastClr="000000"/>
                </a:solidFill>
                <a:latin typeface="Calibri" panose="020F0502020204030204"/>
              </a:rPr>
              <a:t>P) Bez menjanja podataka unutar bloka?</a:t>
            </a: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1735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2) To </a:t>
            </a:r>
            <a:r>
              <a:rPr lang="en-US" dirty="0" err="1"/>
              <a:t>pronala</a:t>
            </a:r>
            <a:r>
              <a:rPr lang="sr-Latn-RS" dirty="0"/>
              <a:t>ženje se sastoji od isprobavanja različitih vrednosti, npr. krenemo od 1 i idemo na gore sve dok ne pronađemo tu vrednost, u ovom primeru 783.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To znači da je u suštini rudarenje statistička igra, što više procesorske snage imamo to je veća šansa da baš mi pronađemo odgovarajući Nonce.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Zato je pre par godina počela pomama za grafičkim karticama, jer su one veoma brze kad je u pitanju rudarenje.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4071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Svaki rudar prikupi transakcije od ostalih čvorova i onda stavi samoga sebe kao primaoca Coinbase nagrade, i sa tim vrednostima kreće da rudari.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564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398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4.3) Kod Bitcoina se čeka od 10 do 60 minuta kako bi transakcija prošla.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7661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5765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299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94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Preko porta 3000 ili 8000</a:t>
            </a:r>
            <a:r>
              <a:rPr lang="en-US" dirty="0"/>
              <a:t> koji je proxy 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55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Najbolji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sr-Latn-RS" dirty="0"/>
              <a:t>čin da dobijemo ulaz funkcije jeste da generišemo sve moguće ulaze i ubacujemo ih u heš funkciju dok ne dobijemo identičan izlaz početnom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Kriptografske heš funkcije</a:t>
            </a:r>
            <a:r>
              <a:rPr lang="en-US" dirty="0"/>
              <a:t> </a:t>
            </a:r>
            <a:r>
              <a:rPr lang="sr-Latn-RS" dirty="0"/>
              <a:t>su </a:t>
            </a:r>
            <a:r>
              <a:rPr lang="en-US" dirty="0"/>
              <a:t>n</a:t>
            </a:r>
            <a:r>
              <a:rPr lang="sr-Latn-RS" dirty="0"/>
              <a:t>a</a:t>
            </a:r>
            <a:r>
              <a:rPr lang="en-US" dirty="0" err="1"/>
              <a:t>ravno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sr-Latn-RS" dirty="0"/>
              <a:t> kompleksn</a:t>
            </a:r>
            <a:r>
              <a:rPr lang="en-US" dirty="0" err="1"/>
              <a:t>ije</a:t>
            </a:r>
            <a:r>
              <a:rPr lang="sr-Latn-RS" dirty="0"/>
              <a:t> od ostatka pri deljenju, neke od kolega koje poznajem pišu cele diplomske radove samo na ovu temu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Ovde možete da vidite kako one funkcionišu aplikaciji, dole su izlazi </a:t>
            </a:r>
            <a:r>
              <a:rPr lang="en-US" dirty="0" err="1"/>
              <a:t>poznatih</a:t>
            </a:r>
            <a:r>
              <a:rPr lang="en-US" dirty="0"/>
              <a:t> </a:t>
            </a:r>
            <a:r>
              <a:rPr lang="sr-Latn-RS" dirty="0"/>
              <a:t>heš funkcija za gornji unos. Izlazi su uvek iste veličine ispisane u heksadecimalnom brojevnom sistemu.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Vi koristite ove funkcije svaki dan na internetu, njima se enkriptuju, tj. šifriraju komunikacija između web browsera i servera kad ste na nekom web sajtu, ili npr. kad pokušavate da se ulogujete u neku aplikaciju, u bazi se ne čuvaju originalne šifre već se one prvo provuku kroz neku CHF i rezultat toga se zapravo čuva u bazi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Postoje</a:t>
            </a:r>
            <a:r>
              <a:rPr lang="en-US" dirty="0"/>
              <a:t> </a:t>
            </a:r>
            <a:r>
              <a:rPr lang="en-US" dirty="0" err="1"/>
              <a:t>razne</a:t>
            </a:r>
            <a:r>
              <a:rPr lang="en-US" dirty="0"/>
              <a:t> </a:t>
            </a:r>
            <a:r>
              <a:rPr lang="en-US" dirty="0" err="1"/>
              <a:t>kriptografske</a:t>
            </a:r>
            <a:r>
              <a:rPr lang="en-US" dirty="0"/>
              <a:t> he</a:t>
            </a:r>
            <a:r>
              <a:rPr lang="sr-Latn-RS" dirty="0"/>
              <a:t>š funkcije, na dalje u radu ćemo koristiti samo SHA256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13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51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3.A) </a:t>
            </a:r>
            <a:r>
              <a:rPr lang="en-US" dirty="0" err="1"/>
              <a:t>Sva</a:t>
            </a:r>
            <a:r>
              <a:rPr lang="sr-Latn-RS" dirty="0"/>
              <a:t>ki blok u lancu ima isti magični broj, a različit 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3.B) Skoro ista funkcionalnost, najb</a:t>
            </a:r>
            <a:r>
              <a:rPr lang="en-US" dirty="0" err="1"/>
              <a:t>itn</a:t>
            </a:r>
            <a:r>
              <a:rPr lang="sr-Latn-RS" dirty="0"/>
              <a:t>ije</a:t>
            </a:r>
            <a:r>
              <a:rPr lang="en-US" dirty="0"/>
              <a:t> je da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bloka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vremenski</a:t>
            </a:r>
            <a:r>
              <a:rPr lang="en-US" dirty="0"/>
              <a:t> </a:t>
            </a:r>
            <a:r>
              <a:rPr lang="sr-Latn-RS" dirty="0"/>
              <a:t>žig rastuće vrednosti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587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3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8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6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8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9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3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gif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SISTEM ZA VIZUELNU REPREZENTACIJU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en-US" sz="4800" b="1" dirty="0">
                <a:solidFill>
                  <a:srgbClr val="FFFFFF"/>
                </a:solidFill>
              </a:rPr>
              <a:t> </a:t>
            </a:r>
            <a:r>
              <a:rPr lang="en-US" sz="4800" dirty="0">
                <a:solidFill>
                  <a:srgbClr val="FFFFFF"/>
                </a:solidFill>
              </a:rPr>
              <a:t>TEHNOLOGIJE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EF4EE-3D3A-EFFF-5227-74DAAC44C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8554"/>
            <a:ext cx="9144000" cy="46147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KANDIDAT: D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IMITRIJE KNEŽEVIĆ 244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/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2017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54446BD-A633-68E8-96FD-462FED684C3C}"/>
              </a:ext>
            </a:extLst>
          </p:cNvPr>
          <p:cNvSpPr txBox="1">
            <a:spLocks/>
          </p:cNvSpPr>
          <p:nvPr/>
        </p:nvSpPr>
        <p:spPr>
          <a:xfrm>
            <a:off x="1524000" y="5145242"/>
            <a:ext cx="9144000" cy="461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solidFill>
                  <a:srgbClr val="FFFFFF"/>
                </a:solidFill>
                <a:latin typeface="+mj-lt"/>
              </a:rPr>
              <a:t>MENTOR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PROF DR ŽARKO STANISAVLJEVIĆ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3355B0B-803B-32E7-CAFF-00C6FAA45997}"/>
              </a:ext>
            </a:extLst>
          </p:cNvPr>
          <p:cNvSpPr txBox="1">
            <a:spLocks/>
          </p:cNvSpPr>
          <p:nvPr/>
        </p:nvSpPr>
        <p:spPr>
          <a:xfrm>
            <a:off x="3512343" y="5922140"/>
            <a:ext cx="5167313" cy="518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17.5.2023.</a:t>
            </a:r>
          </a:p>
        </p:txBody>
      </p:sp>
    </p:spTree>
    <p:extLst>
      <p:ext uri="{BB962C8B-B14F-4D97-AF65-F5344CB8AC3E}">
        <p14:creationId xmlns:p14="http://schemas.microsoft.com/office/powerpoint/2010/main" val="2577988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KAKO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</a:rPr>
              <a:t>BLOCKCHAIN</a:t>
            </a:r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 </a:t>
            </a:r>
            <a:r>
              <a:rPr lang="sr-Latn-RS" sz="4800" dirty="0">
                <a:effectLst/>
              </a:rPr>
              <a:t>RADI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1084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KRIPTOGRAFSKE HEŠ FUNKCIJE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289825"/>
            <a:ext cx="569865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funkcija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funkcija koja mapira podatke u izlaz fiksne dužine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Isti ulaz u funkciju uvek daje isti izlaz koji se naziva heš vrednost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Koriste se u glavnom za brzo pronalaženje podataka u računarstvu</a:t>
            </a:r>
          </a:p>
          <a:p>
            <a:endParaRPr lang="sr-Latn-RS" sz="2000" dirty="0"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562257" y="1289825"/>
            <a:ext cx="55175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Primer: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ostatak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deljenju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H(x)=x%7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je H(x)=6,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onda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x=6,13,20,27,…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Kriptografske heš funkcije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(CHF)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specijalne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funkcije za koje se ne može izračunati ulaz na osnovu dobijenog izlaza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široka primena u kriptografiji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59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096314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ysClr val="windowText" lastClr="000000"/>
                </a:solidFill>
                <a:latin typeface="+mj-lt"/>
              </a:rPr>
              <a:t>BLOK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233449"/>
            <a:ext cx="11334081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Blok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sastoji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od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proizvoljnog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sadr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žaja (deo ledgera) i dodatnih polja koja opisuju i obezbeđuju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Magic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(Number)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Bitcoinov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Magic Number je </a:t>
            </a:r>
            <a:r>
              <a:rPr lang="en-US" sz="2000" dirty="0"/>
              <a:t>0xD9B4BEF9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tj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. </a:t>
            </a:r>
            <a:r>
              <a:rPr lang="en-US" sz="2000" dirty="0"/>
              <a:t>3652501241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decimalnom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obliku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Block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(ID)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unutar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(redni broj bloka)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I/ILI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V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remenski žig (timestamp)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= Ta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čna vremenska oznaka trenutka kada je blok dodat 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Hash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SHA256(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Magic+Block+Data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63217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KREIRANJE LANCA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233449"/>
            <a:ext cx="1133408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Blokovi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podataka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ulan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čavaju jedan za drugim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kriptografskih heš funkcija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vrednost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izlazu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jednog bloka je jedan od ulaznih podataka sledećeg 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hash)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Ovo znači da ako izmenimo bilo koji blok u lancu, moraćemo da izmenimo i sve blokove posle njega da bi lanac bio validan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Prvi blok (genesis blok) može da ima proizvoljnu heš vrednost prethodnog bloka</a:t>
            </a:r>
          </a:p>
        </p:txBody>
      </p:sp>
    </p:spTree>
    <p:extLst>
      <p:ext uri="{BB962C8B-B14F-4D97-AF65-F5344CB8AC3E}">
        <p14:creationId xmlns:p14="http://schemas.microsoft.com/office/powerpoint/2010/main" val="644234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SADRŽAJ BLOKA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233449"/>
            <a:ext cx="56986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blok</a:t>
            </a:r>
            <a:r>
              <a:rPr lang="en-US" sz="2000" dirty="0">
                <a:latin typeface="Calibri" panose="020F0502020204030204"/>
              </a:rPr>
              <a:t>ova </a:t>
            </a:r>
            <a:r>
              <a:rPr lang="en-US" sz="2000" dirty="0" err="1">
                <a:latin typeface="Calibri" panose="020F0502020204030204"/>
              </a:rPr>
              <a:t>mogu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biti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bilo kak</a:t>
            </a:r>
            <a:r>
              <a:rPr lang="en-US" sz="2000" dirty="0">
                <a:latin typeface="Calibri" panose="020F0502020204030204"/>
              </a:rPr>
              <a:t>vi</a:t>
            </a:r>
            <a:r>
              <a:rPr lang="sr-Latn-RS" sz="2000" dirty="0">
                <a:latin typeface="Calibri" panose="020F0502020204030204"/>
              </a:rPr>
              <a:t> poda</a:t>
            </a:r>
            <a:r>
              <a:rPr lang="en-US" sz="2000" dirty="0">
                <a:latin typeface="Calibri" panose="020F0502020204030204"/>
              </a:rPr>
              <a:t>ci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Najčešći primer je digitalni javni ledger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svakog bloka u tom slučaju predstavlja deo digitalnog javnog ledgera, dok su svi drugi mehanizmi tu da bi obezbedili njegovu validnost i verodostojnost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EF12BF27-7726-50D3-6FA9-694DBB30A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32978" y="3757216"/>
            <a:ext cx="11326044" cy="2261883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370871" y="1233449"/>
            <a:ext cx="5517510" cy="2472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Ledger je spisak transakcija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Za transakciju su nam potrebni: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pošiljaoca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primaoca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Broj koji predstavlja svotu transakcije, tj. količinu novčića kriptovalute koja se prosleđuje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151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56887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TRANSACTIONS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F12CB-0205-2405-793C-90D8986823EC}"/>
              </a:ext>
            </a:extLst>
          </p:cNvPr>
          <p:cNvSpPr txBox="1"/>
          <p:nvPr/>
        </p:nvSpPr>
        <p:spPr>
          <a:xfrm>
            <a:off x="2433587" y="6304463"/>
            <a:ext cx="7987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Šta sprečava pošiljaoca da pošalje više novca nego što ima?</a:t>
            </a:r>
          </a:p>
        </p:txBody>
      </p:sp>
    </p:spTree>
    <p:extLst>
      <p:ext uri="{BB962C8B-B14F-4D97-AF65-F5344CB8AC3E}">
        <p14:creationId xmlns:p14="http://schemas.microsoft.com/office/powerpoint/2010/main" val="3868240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7" y="1695114"/>
            <a:ext cx="112165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References</a:t>
            </a:r>
            <a:r>
              <a:rPr lang="sr-Latn-RS" sz="2000" dirty="0">
                <a:latin typeface="Calibri" panose="020F0502020204030204"/>
              </a:rPr>
              <a:t> </a:t>
            </a:r>
            <a:r>
              <a:rPr lang="en-US" sz="2000" dirty="0">
                <a:latin typeface="Calibri" panose="020F0502020204030204"/>
              </a:rPr>
              <a:t>= ID </a:t>
            </a:r>
            <a:r>
              <a:rPr lang="en-US" sz="2000" dirty="0" err="1">
                <a:latin typeface="Calibri" panose="020F0502020204030204"/>
              </a:rPr>
              <a:t>Blokova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koje</a:t>
            </a:r>
            <a:r>
              <a:rPr lang="en-US" sz="2000" dirty="0">
                <a:latin typeface="Calibri" panose="020F0502020204030204"/>
              </a:rPr>
              <a:t> ova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referi</a:t>
            </a:r>
            <a:r>
              <a:rPr lang="sr-Latn-RS" sz="2000" dirty="0">
                <a:latin typeface="Calibri" panose="020F0502020204030204"/>
              </a:rPr>
              <a:t>še kao dokaz da pošiljalac ima novca za slanje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 err="1">
                <a:latin typeface="Calibri" panose="020F0502020204030204"/>
              </a:rPr>
              <a:t>Svaka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se </a:t>
            </a:r>
            <a:r>
              <a:rPr lang="en-US" sz="2000" dirty="0" err="1">
                <a:latin typeface="Calibri" panose="020F0502020204030204"/>
              </a:rPr>
              <a:t>rastavlja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na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dve</a:t>
            </a:r>
            <a:r>
              <a:rPr lang="en-US" sz="2000" dirty="0">
                <a:latin typeface="Calibri" panose="020F0502020204030204"/>
              </a:rPr>
              <a:t>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Originalna (A šalje B X tokena)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Povratna (A šalje A sve preostale </a:t>
            </a:r>
            <a:r>
              <a:rPr lang="en-US" sz="2000" dirty="0">
                <a:latin typeface="Calibri" panose="020F0502020204030204"/>
              </a:rPr>
              <a:t>ref </a:t>
            </a:r>
            <a:r>
              <a:rPr lang="sr-Latn-RS" sz="2000" dirty="0">
                <a:latin typeface="Calibri" panose="020F0502020204030204"/>
              </a:rPr>
              <a:t>tokene)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latin typeface="Calibri" panose="020F0502020204030204"/>
              </a:rPr>
              <a:t>Ovime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može da se izbegne korišćenje </a:t>
            </a:r>
            <a:r>
              <a:rPr lang="en-US" sz="2000" dirty="0" err="1">
                <a:latin typeface="Calibri" panose="020F0502020204030204"/>
              </a:rPr>
              <a:t>dodatn</a:t>
            </a:r>
            <a:r>
              <a:rPr lang="sr-Latn-RS" sz="2000" dirty="0">
                <a:latin typeface="Calibri" panose="020F0502020204030204"/>
              </a:rPr>
              <a:t>ih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struktura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podataka</a:t>
            </a:r>
            <a:endParaRPr lang="sr-Latn-RS" sz="2000" dirty="0"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233449"/>
            <a:ext cx="7942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Uvešćemo posebn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u</a:t>
            </a: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 formu koje transakcije moraju da poštuju!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3773850"/>
            <a:ext cx="11326044" cy="2091219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</p:spTree>
    <p:extLst>
      <p:ext uri="{BB962C8B-B14F-4D97-AF65-F5344CB8AC3E}">
        <p14:creationId xmlns:p14="http://schemas.microsoft.com/office/powerpoint/2010/main" val="645011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233449"/>
            <a:ext cx="112165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Transakcije </a:t>
            </a:r>
            <a:r>
              <a:rPr lang="sr-Latn-RS" sz="2000" u="sng" dirty="0">
                <a:latin typeface="Calibri" panose="020F0502020204030204"/>
              </a:rPr>
              <a:t>moraju</a:t>
            </a:r>
            <a:r>
              <a:rPr lang="sr-Latn-RS" sz="2000" dirty="0">
                <a:latin typeface="Calibri" panose="020F0502020204030204"/>
              </a:rPr>
              <a:t> da se referenciraju na jedan ili više prethodnih blokova radi provere da li pošiljalac ima dovoljno novca na računu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Nije moguće dva puta se refencirati na isti blok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Zbir ulaznih transakcija mora biti jednak zbiru izlaznih transakcija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732" y="3222573"/>
            <a:ext cx="11326044" cy="2205511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F83F61-B41E-8226-040A-18192FC589C0}"/>
              </a:ext>
            </a:extLst>
          </p:cNvPr>
          <p:cNvSpPr txBox="1"/>
          <p:nvPr/>
        </p:nvSpPr>
        <p:spPr>
          <a:xfrm>
            <a:off x="4012018" y="5785993"/>
            <a:ext cx="4167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Kako novi tokeni ulaze u sistem?</a:t>
            </a:r>
          </a:p>
        </p:txBody>
      </p:sp>
    </p:spTree>
    <p:extLst>
      <p:ext uri="{BB962C8B-B14F-4D97-AF65-F5344CB8AC3E}">
        <p14:creationId xmlns:p14="http://schemas.microsoft.com/office/powerpoint/2010/main" val="1860204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695114"/>
            <a:ext cx="110895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Uvodimo posebnu transakcija unutar svakog bloka zvanu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 </a:t>
            </a:r>
            <a:r>
              <a:rPr lang="sr-Latn-RS" sz="2000" dirty="0">
                <a:latin typeface="Calibri" panose="020F0502020204030204"/>
              </a:rPr>
              <a:t>transakcija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Ona nema pošiljaoca niti referencu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Njen cilj jeste uvođenje novih novčića u s</a:t>
            </a:r>
            <a:r>
              <a:rPr lang="en-US" sz="2000" dirty="0" err="1">
                <a:latin typeface="Calibri" panose="020F0502020204030204"/>
              </a:rPr>
              <a:t>istem</a:t>
            </a:r>
            <a:r>
              <a:rPr lang="en-US" sz="2000" dirty="0">
                <a:latin typeface="Calibri" panose="020F0502020204030204"/>
              </a:rPr>
              <a:t> 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G</a:t>
            </a:r>
            <a:r>
              <a:rPr lang="en-US" sz="2000" dirty="0" err="1">
                <a:latin typeface="Calibri" panose="020F0502020204030204"/>
              </a:rPr>
              <a:t>enesis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blok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ima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samo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ovu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transakciju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Videćemo kasnije kako se određuje ko je primalac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transakcije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233449"/>
            <a:ext cx="7304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Potreban nam je način da ubacimo nove tokene u sistem!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5D6CE3B3-895B-1820-0E75-36A6A172D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4612294"/>
            <a:ext cx="11326044" cy="819757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D60913-A291-3965-F197-C8306F4D676F}"/>
              </a:ext>
            </a:extLst>
          </p:cNvPr>
          <p:cNvSpPr txBox="1"/>
          <p:nvPr/>
        </p:nvSpPr>
        <p:spPr>
          <a:xfrm>
            <a:off x="5411972" y="5665952"/>
            <a:ext cx="136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Inflacija?</a:t>
            </a:r>
          </a:p>
        </p:txBody>
      </p:sp>
    </p:spTree>
    <p:extLst>
      <p:ext uri="{BB962C8B-B14F-4D97-AF65-F5344CB8AC3E}">
        <p14:creationId xmlns:p14="http://schemas.microsoft.com/office/powerpoint/2010/main" val="2732344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0543DD5-7D78-897E-5457-A3D8531C2E7E}"/>
              </a:ext>
            </a:extLst>
          </p:cNvPr>
          <p:cNvSpPr txBox="1">
            <a:spLocks/>
          </p:cNvSpPr>
          <p:nvPr/>
        </p:nvSpPr>
        <p:spPr>
          <a:xfrm>
            <a:off x="6506844" y="642928"/>
            <a:ext cx="4797426" cy="143594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5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all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Agenda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10A84C93-D42E-1970-56C6-DFE482DCCED1}"/>
              </a:ext>
            </a:extLst>
          </p:cNvPr>
          <p:cNvSpPr txBox="1">
            <a:spLocks/>
          </p:cNvSpPr>
          <p:nvPr/>
        </p:nvSpPr>
        <p:spPr>
          <a:xfrm>
            <a:off x="6506844" y="2071775"/>
            <a:ext cx="4846320" cy="37988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UVOD U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ARHITEKTURA SISTEMA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KAKO BLOCKCHAIN RADI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TEORIJA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INTERAKTIVNI PRIMERI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PREDNOSTI I MANE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ZAKLJUČAK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0477C37A-2604-D712-0F49-28F7105A1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2" r="26912"/>
          <a:stretch/>
        </p:blipFill>
        <p:spPr>
          <a:xfrm>
            <a:off x="19048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35445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4" y="1695114"/>
            <a:ext cx="111070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se smanjuje </a:t>
            </a:r>
            <a:r>
              <a:rPr lang="en-US" sz="2000" dirty="0" err="1">
                <a:latin typeface="Calibri" panose="020F0502020204030204"/>
              </a:rPr>
              <a:t>duplo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na svakih N blokova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Možemo izračunati ukupnu količinu novca koja će na kraju biti u sistemu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233449"/>
            <a:ext cx="783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Matematički ćemo ograničiti količinu novca u sistemu!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/>
              <p:nvPr/>
            </p:nvSpPr>
            <p:spPr>
              <a:xfrm>
                <a:off x="4219395" y="3302079"/>
                <a:ext cx="3753207" cy="2431371"/>
              </a:xfrm>
              <a:prstGeom prst="rect">
                <a:avLst/>
              </a:prstGeom>
              <a:noFill/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20£+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(1+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 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…)=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nary>
                        <m:naryPr>
                          <m:chr m:val="∑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200£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9395" y="3302079"/>
                <a:ext cx="3753207" cy="24313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0832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4574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COINBASE PRIMER</a:t>
            </a:r>
          </a:p>
        </p:txBody>
      </p:sp>
    </p:spTree>
    <p:extLst>
      <p:ext uri="{BB962C8B-B14F-4D97-AF65-F5344CB8AC3E}">
        <p14:creationId xmlns:p14="http://schemas.microsoft.com/office/powerpoint/2010/main" val="2116334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7739" y="2090086"/>
            <a:ext cx="12108725" cy="347018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426440"/>
            <a:ext cx="1135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Digitalni i javni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≡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javno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dostupan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sajt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gde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svako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mo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že da dopiše transakciju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2F9DD-0854-E492-6CDE-44A00005F474}"/>
              </a:ext>
            </a:extLst>
          </p:cNvPr>
          <p:cNvSpPr txBox="1"/>
          <p:nvPr/>
        </p:nvSpPr>
        <p:spPr>
          <a:xfrm>
            <a:off x="0" y="578239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doda transakciju: Luka šalje Andreju 100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8446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</a:t>
            </a:r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POTPISI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695114"/>
            <a:ext cx="60957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Bezbedniji od stvarnih potpisa zahvaljujući matematici i kriptografiji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Svaki entitet koji želi da ima svoj digitalni potpis poseduje privatni i javni ključ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Javni ključ se generiše na osnovu privatnog, tako da nije moguće dobiti unazad privatni na osnovu javnog ključa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Ideja slična heširanju, ali se koriste prosti brojevi i teorija brojeva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često se koristi na internetu za komunikaciju između servera i klijenta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Zakonski dozvoljeni algoritmi: RSA, DSA, </a:t>
            </a:r>
            <a:r>
              <a:rPr lang="sr-Latn-RS" sz="2000" dirty="0">
                <a:solidFill>
                  <a:srgbClr val="EA9A5C"/>
                </a:solidFill>
                <a:latin typeface="Calibri" panose="020F0502020204030204"/>
              </a:rPr>
              <a:t>ECDSA</a:t>
            </a: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45" r="29045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5749F5-B05F-80DD-6783-2D1E0FAFFE71}"/>
              </a:ext>
            </a:extLst>
          </p:cNvPr>
          <p:cNvSpPr txBox="1"/>
          <p:nvPr/>
        </p:nvSpPr>
        <p:spPr>
          <a:xfrm>
            <a:off x="542486" y="1233449"/>
            <a:ext cx="6616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Luka će potpisati svaku svoju transakciju!</a:t>
            </a:r>
          </a:p>
        </p:txBody>
      </p:sp>
    </p:spTree>
    <p:extLst>
      <p:ext uri="{BB962C8B-B14F-4D97-AF65-F5344CB8AC3E}">
        <p14:creationId xmlns:p14="http://schemas.microsoft.com/office/powerpoint/2010/main" val="11448743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" b="369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6" y="1233449"/>
            <a:ext cx="652738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Ukoliko primalac poseduje javni ključ pošiljaoca i enkriptovanu poruku on može zagarantovano potvrditi da je: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Poruka validna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2) Poslata od strane originalnog pošiljaoca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Takođe je moguće sprečiti bilo koga osim primaoca da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pročita poslatu poruku tako što će se ona dodatno enkriptovati primaočevim javnim ključem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To ovde nije potrebno jer želimo da </a:t>
            </a:r>
            <a:r>
              <a:rPr lang="sr-Latn-RS" sz="2000" u="sng" dirty="0">
                <a:solidFill>
                  <a:sysClr val="windowText" lastClr="000000"/>
                </a:solidFill>
                <a:latin typeface="Calibri" panose="020F0502020204030204"/>
              </a:rPr>
              <a:t>bilo 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može da      proveri da je transakcija u bloku validna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18014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mod 115792089237316195423570985008 687907852837564279074904382605163141518161494337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blipFill>
                <a:blip r:embed="rId3"/>
                <a:stretch>
                  <a:fillRect l="-934" t="-586" r="-93" b="-10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5" y="19050"/>
            <a:ext cx="5176498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DD5193-CEA5-38E3-42A8-0082C43F358C}"/>
              </a:ext>
            </a:extLst>
          </p:cNvPr>
          <p:cNvSpPr txBox="1"/>
          <p:nvPr/>
        </p:nvSpPr>
        <p:spPr>
          <a:xfrm>
            <a:off x="8839291" y="2856522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853C99A-77E1-26FD-0C4F-2A2A1571F11D}"/>
              </a:ext>
            </a:extLst>
          </p:cNvPr>
          <p:cNvSpPr/>
          <p:nvPr/>
        </p:nvSpPr>
        <p:spPr>
          <a:xfrm rot="5400000">
            <a:off x="8978768" y="2170696"/>
            <a:ext cx="88481" cy="1594884"/>
          </a:xfrm>
          <a:prstGeom prst="rightBrace">
            <a:avLst>
              <a:gd name="adj1" fmla="val 8333"/>
              <a:gd name="adj2" fmla="val 50768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104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475" y="19050"/>
            <a:ext cx="5180845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42F8FD-FA9F-44C9-7B62-D5A939FA4096}"/>
              </a:ext>
            </a:extLst>
          </p:cNvPr>
          <p:cNvSpPr txBox="1"/>
          <p:nvPr/>
        </p:nvSpPr>
        <p:spPr>
          <a:xfrm>
            <a:off x="564613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CBA036E-D704-3873-BC9D-8675B1BA5C66}"/>
                  </a:ext>
                </a:extLst>
              </p:cNvPr>
              <p:cNvSpPr txBox="1"/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mod 115792089237316195423570985008 687907852837564279074904382605163141518161494337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CBA036E-D704-3873-BC9D-8675B1BA5C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blipFill>
                <a:blip r:embed="rId4"/>
                <a:stretch>
                  <a:fillRect l="-934" t="-586" r="-93" b="-10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85219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6" y="19782"/>
            <a:ext cx="12151073" cy="6503463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670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665" y="19050"/>
            <a:ext cx="5153410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FB272E-3981-8CE2-0625-6DAE7DD17846}"/>
              </a:ext>
            </a:extLst>
          </p:cNvPr>
          <p:cNvSpPr txBox="1"/>
          <p:nvPr/>
        </p:nvSpPr>
        <p:spPr>
          <a:xfrm>
            <a:off x="564613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70B3D53-AB08-58EE-FA96-AC8BD825A856}"/>
                  </a:ext>
                </a:extLst>
              </p:cNvPr>
              <p:cNvSpPr txBox="1"/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mod 115792089237316195423570985008 687907852837564279074904382605163141518161494337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70B3D53-AB08-58EE-FA96-AC8BD825A8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blipFill>
                <a:blip r:embed="rId4"/>
                <a:stretch>
                  <a:fillRect l="-934" t="-586" r="-93" b="-10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41629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3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221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UVOD 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970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2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0104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665" y="21431"/>
            <a:ext cx="5153410" cy="6815137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FD8FF3-3376-0AA0-0C34-E83DD9BA958F}"/>
              </a:ext>
            </a:extLst>
          </p:cNvPr>
          <p:cNvSpPr txBox="1"/>
          <p:nvPr/>
        </p:nvSpPr>
        <p:spPr>
          <a:xfrm>
            <a:off x="564613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74D9E09-2A7A-B248-9A9A-6D9D235784DD}"/>
                  </a:ext>
                </a:extLst>
              </p:cNvPr>
              <p:cNvSpPr txBox="1"/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mod 115792089237316195423570985008 687907852837564279074904382605163141518161494337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74D9E09-2A7A-B248-9A9A-6D9D235784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blipFill>
                <a:blip r:embed="rId4"/>
                <a:stretch>
                  <a:fillRect l="-934" t="-586" r="-93" b="-10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74549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1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795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1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2318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77EF11-52D5-FECC-83AC-89FE4715BDC4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9C6A3DC-B8D3-7FD5-1BF9-8F23D5AAF057}"/>
                  </a:ext>
                </a:extLst>
              </p:cNvPr>
              <p:cNvSpPr txBox="1"/>
              <p:nvPr/>
            </p:nvSpPr>
            <p:spPr>
              <a:xfrm>
                <a:off x="542485" y="1232728"/>
                <a:ext cx="3306501" cy="1862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Potpis =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(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)</a:t>
                </a:r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Pre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slanja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:</a:t>
                </a:r>
              </a:p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Parametri krive 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= </a:t>
                </a:r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Početna tačka 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=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endParaRPr lang="en-US" sz="2000" b="1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He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 funkcija 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=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𝐻𝐴𝑆𝐻</m:t>
                    </m:r>
                  </m:oMath>
                </a14:m>
                <a:endParaRPr lang="en-US" sz="2000" b="1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9C6A3DC-B8D3-7FD5-1BF9-8F23D5AAF0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485" y="1232728"/>
                <a:ext cx="3306501" cy="1862048"/>
              </a:xfrm>
              <a:prstGeom prst="rect">
                <a:avLst/>
              </a:prstGeom>
              <a:blipFill>
                <a:blip r:embed="rId3"/>
                <a:stretch>
                  <a:fillRect l="-2030" t="-1634" b="-49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6CC90B0-99BD-AEF6-475F-74F652E778BB}"/>
                  </a:ext>
                </a:extLst>
              </p:cNvPr>
              <p:cNvSpPr txBox="1"/>
              <p:nvPr/>
            </p:nvSpPr>
            <p:spPr>
              <a:xfrm>
                <a:off x="7587652" y="1227281"/>
                <a:ext cx="4061862" cy="27577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</a:rPr>
                  <a:t>Validacija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:</a:t>
                </a:r>
              </a:p>
              <a:p>
                <a:pPr>
                  <a:spcAft>
                    <a:spcPts val="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</a:rPr>
                  <a:t>Dobija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, </a:t>
                </a:r>
                <a:r>
                  <a:rPr lang="sr-Latn-RS" sz="2000" dirty="0">
                    <a:solidFill>
                      <a:sysClr val="windowText" lastClr="000000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</a:rPr>
                  <a:t>,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</a:rPr>
                  <a:t>)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</a:rPr>
                  <a:t>i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𝐻𝐴𝑆𝐻</m:t>
                      </m:r>
                      <m:d>
                        <m:dPr>
                          <m:ctrlP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 smtClean="0">
                              <a:solidFill>
                                <a:srgbClr val="01023B"/>
                              </a:solidFill>
                              <a:latin typeface="Cambria Math" panose="02040503050406030204" pitchFamily="18" charset="0"/>
                            </a:rPr>
                            <m:t>𝑀𝑆𝐺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≫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rgbClr val="A53F5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2000" b="0" dirty="0">
                  <a:solidFill>
                    <a:sysClr val="windowText" lastClr="000000"/>
                  </a:solidFill>
                  <a:ea typeface="Cambria Math" panose="02040503050406030204" pitchFamily="18" charset="0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rgbClr val="A53F5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2000" b="0" dirty="0">
                  <a:solidFill>
                    <a:sysClr val="windowText" lastClr="000000"/>
                  </a:solidFill>
                  <a:ea typeface="Cambria Math" panose="02040503050406030204" pitchFamily="18" charset="0"/>
                </a:endParaRPr>
              </a:p>
              <a:p>
                <a:pPr>
                  <a:spcAft>
                    <a:spcPts val="200"/>
                  </a:spcAft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sz="200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000" i="1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 je </a:t>
                </a:r>
                <a:r>
                  <a:rPr lang="en-US" sz="2000" dirty="0" err="1">
                    <a:solidFill>
                      <a:sysClr val="windowText" lastClr="000000"/>
                    </a:solidFill>
                  </a:rPr>
                  <a:t>validna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</a:rPr>
                  <a:t>akko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(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6CC90B0-99BD-AEF6-475F-74F652E778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7652" y="1227281"/>
                <a:ext cx="4061862" cy="2757743"/>
              </a:xfrm>
              <a:prstGeom prst="rect">
                <a:avLst/>
              </a:prstGeom>
              <a:blipFill>
                <a:blip r:embed="rId4"/>
                <a:stretch>
                  <a:fillRect l="-1652" t="-1104" r="-150" b="-28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D1A886B-1D8F-1372-DBA1-ADE243BE1E02}"/>
                  </a:ext>
                </a:extLst>
              </p:cNvPr>
              <p:cNvSpPr txBox="1"/>
              <p:nvPr/>
            </p:nvSpPr>
            <p:spPr>
              <a:xfrm>
                <a:off x="4065069" y="1227281"/>
                <a:ext cx="3306501" cy="28683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Slanje</a:t>
                </a:r>
                <a:r>
                  <a:rPr lang="en-US" sz="18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r>
                  <a:rPr lang="en-US" sz="18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:</a:t>
                </a: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𝑅𝐴𝑁𝐷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(1,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𝑅𝐴𝑁𝐷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(1,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sub>
                      </m:sSub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𝐻𝐴𝑆𝐻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rgbClr val="01023B"/>
                              </a:solidFill>
                              <a:latin typeface="Cambria Math" panose="02040503050406030204" pitchFamily="18" charset="0"/>
                            </a:rPr>
                            <m:t>𝑀𝑆𝐺</m:t>
                          </m:r>
                        </m:e>
                      </m:d>
                    </m:oMath>
                  </m:oMathPara>
                </a14:m>
                <a:endParaRPr lang="en-US" sz="1800" b="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≫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b="0" i="1" smtClean="0">
                              <a:solidFill>
                                <a:srgbClr val="A53F5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EA9A5C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solidFill>
                                    <a:srgbClr val="EA9A5C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EA9A5C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D1A886B-1D8F-1372-DBA1-ADE243BE1E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5069" y="1227281"/>
                <a:ext cx="3306501" cy="2868349"/>
              </a:xfrm>
              <a:prstGeom prst="rect">
                <a:avLst/>
              </a:prstGeom>
              <a:blipFill>
                <a:blip r:embed="rId5"/>
                <a:stretch>
                  <a:fillRect l="-2030" t="-10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D9C89B34-217D-027F-F39F-AD8C0D8490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4646344"/>
            <a:ext cx="12192001" cy="211540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814D6B-3FA1-C54E-73DD-BD79221F7066}"/>
              </a:ext>
            </a:extLst>
          </p:cNvPr>
          <p:cNvSpPr txBox="1"/>
          <p:nvPr/>
        </p:nvSpPr>
        <p:spPr>
          <a:xfrm>
            <a:off x="4690076" y="5319325"/>
            <a:ext cx="32176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KEYS PRIMER</a:t>
            </a:r>
          </a:p>
        </p:txBody>
      </p:sp>
    </p:spTree>
    <p:extLst>
      <p:ext uri="{BB962C8B-B14F-4D97-AF65-F5344CB8AC3E}">
        <p14:creationId xmlns:p14="http://schemas.microsoft.com/office/powerpoint/2010/main" val="9084413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9969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SIGNATURES PRIMER</a:t>
            </a:r>
          </a:p>
        </p:txBody>
      </p:sp>
    </p:spTree>
    <p:extLst>
      <p:ext uri="{BB962C8B-B14F-4D97-AF65-F5344CB8AC3E}">
        <p14:creationId xmlns:p14="http://schemas.microsoft.com/office/powerpoint/2010/main" val="7852201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77EF11-52D5-FECC-83AC-89FE4715BDC4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E51DA5-EBB4-73EF-26C4-67153A064E78}"/>
              </a:ext>
            </a:extLst>
          </p:cNvPr>
          <p:cNvSpPr txBox="1"/>
          <p:nvPr/>
        </p:nvSpPr>
        <p:spPr>
          <a:xfrm>
            <a:off x="542484" y="1606698"/>
            <a:ext cx="1110702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elliptic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'secp256k1’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000" b="0" dirty="0">
              <a:solidFill>
                <a:srgbClr val="C678DD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 </a:t>
            </a:r>
            <a:r>
              <a:rPr lang="en-US" sz="2000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keypair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keyFromPrivate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bigInt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'#private'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endParaRPr lang="en-US" sz="20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SHA256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</a:t>
            </a:r>
            <a:r>
              <a:rPr lang="en-US" sz="2000" b="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senderMsg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 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enc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Hex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hexSignature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keypair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sign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toDER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 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'hex’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000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keyFromPublic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'#public'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'hex’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000" b="0" dirty="0">
              <a:solidFill>
                <a:srgbClr val="E06C75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SHA256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</a:t>
            </a:r>
            <a:r>
              <a:rPr lang="en-US" sz="2000" b="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receiverMsg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enc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Hex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endParaRPr lang="en-US" sz="20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verify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</a:t>
            </a:r>
            <a:r>
              <a:rPr lang="en-US" sz="2000" b="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receiverSignature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800B5C-9756-D8E6-3C24-58B9D74628C2}"/>
              </a:ext>
            </a:extLst>
          </p:cNvPr>
          <p:cNvSpPr txBox="1"/>
          <p:nvPr/>
        </p:nvSpPr>
        <p:spPr>
          <a:xfrm>
            <a:off x="906211" y="3850815"/>
            <a:ext cx="103795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UBACITI U GRAFIK POZIVA FUNKCIJA</a:t>
            </a:r>
            <a:r>
              <a:rPr lang="sr-Latn-RS" sz="4400" dirty="0">
                <a:solidFill>
                  <a:srgbClr val="FF0000"/>
                </a:solidFill>
              </a:rPr>
              <a:t> MOŽDA</a:t>
            </a:r>
            <a:endParaRPr lang="en-US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1856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9969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SIGNATURES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57C01A-9E8F-D751-E69C-3B261BB6FDE7}"/>
              </a:ext>
            </a:extLst>
          </p:cNvPr>
          <p:cNvSpPr txBox="1"/>
          <p:nvPr/>
        </p:nvSpPr>
        <p:spPr>
          <a:xfrm>
            <a:off x="-14356" y="6393899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</a:t>
            </a:r>
            <a:r>
              <a:rPr lang="en-US" sz="2400" u="sng" dirty="0" err="1">
                <a:solidFill>
                  <a:srgbClr val="A53F52"/>
                </a:solidFill>
                <a:latin typeface="Calibri" panose="020F0502020204030204"/>
              </a:rPr>
              <a:t>kopira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A53F52"/>
                </a:solidFill>
                <a:latin typeface="Calibri" panose="020F0502020204030204"/>
              </a:rPr>
              <a:t>Lukinu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A53F52"/>
                </a:solidFill>
                <a:latin typeface="Calibri" panose="020F0502020204030204"/>
              </a:rPr>
              <a:t>prethodnu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 transakciju: Luka šalje Andreju 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5£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125791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0FA06E-BC41-8120-8280-2A065115C583}"/>
              </a:ext>
            </a:extLst>
          </p:cNvPr>
          <p:cNvSpPr txBox="1"/>
          <p:nvPr/>
        </p:nvSpPr>
        <p:spPr>
          <a:xfrm>
            <a:off x="546082" y="1233449"/>
            <a:ext cx="11103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Moramo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obezbediti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da je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svaka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transakcija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unikatna</a:t>
            </a:r>
            <a:endParaRPr lang="sr-Latn-RS" sz="2400" dirty="0">
              <a:solidFill>
                <a:srgbClr val="EA9A5C"/>
              </a:solidFill>
              <a:latin typeface="Calibri" panose="020F050202020403020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A4386B-6089-89BE-D672-BCC645A7F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723" y="3475278"/>
            <a:ext cx="6534150" cy="124234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13500000" scaled="1"/>
              <a:tileRect/>
            </a:gra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EE979A-7197-380C-C3EC-EBE93D783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3123" y="1795612"/>
            <a:ext cx="6534150" cy="123825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18900000" scaled="1"/>
              <a:tileRect/>
            </a:gradFill>
          </a:ln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9150A-FBC1-7D09-4C51-57AC6E231BC6}"/>
              </a:ext>
            </a:extLst>
          </p:cNvPr>
          <p:cNvCxnSpPr>
            <a:cxnSpLocks/>
          </p:cNvCxnSpPr>
          <p:nvPr/>
        </p:nvCxnSpPr>
        <p:spPr>
          <a:xfrm flipH="1" flipV="1">
            <a:off x="2493391" y="3631639"/>
            <a:ext cx="528942" cy="372473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1C6BE76-A913-215F-543D-013BEB0E25EA}"/>
              </a:ext>
            </a:extLst>
          </p:cNvPr>
          <p:cNvSpPr txBox="1"/>
          <p:nvPr/>
        </p:nvSpPr>
        <p:spPr>
          <a:xfrm>
            <a:off x="770317" y="3265276"/>
            <a:ext cx="19061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(Transaction) </a:t>
            </a: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ID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identifikator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transakcije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po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pošiljaocu</a:t>
            </a:r>
            <a:endParaRPr lang="sr-Latn-RS" sz="2000" dirty="0">
              <a:solidFill>
                <a:srgbClr val="EA9A5C"/>
              </a:solidFill>
              <a:latin typeface="Calibri" panose="020F0502020204030204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E3080A7-6228-6861-A862-492AE4A045D5}"/>
              </a:ext>
            </a:extLst>
          </p:cNvPr>
          <p:cNvCxnSpPr>
            <a:cxnSpLocks/>
          </p:cNvCxnSpPr>
          <p:nvPr/>
        </p:nvCxnSpPr>
        <p:spPr>
          <a:xfrm flipH="1" flipV="1">
            <a:off x="2493391" y="3631639"/>
            <a:ext cx="528942" cy="738836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7B57859-4530-161B-0F40-BE3DEB923461}"/>
              </a:ext>
            </a:extLst>
          </p:cNvPr>
          <p:cNvCxnSpPr>
            <a:cxnSpLocks/>
          </p:cNvCxnSpPr>
          <p:nvPr/>
        </p:nvCxnSpPr>
        <p:spPr>
          <a:xfrm flipV="1">
            <a:off x="5148955" y="4572003"/>
            <a:ext cx="279693" cy="471638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FE22A7A-B3A6-3089-D3B2-1B1CDA6C13F3}"/>
              </a:ext>
            </a:extLst>
          </p:cNvPr>
          <p:cNvCxnSpPr>
            <a:cxnSpLocks/>
          </p:cNvCxnSpPr>
          <p:nvPr/>
        </p:nvCxnSpPr>
        <p:spPr>
          <a:xfrm flipV="1">
            <a:off x="5148955" y="4214332"/>
            <a:ext cx="125465" cy="829309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75D30EB-6F71-EA5B-A4DD-72C94868D3C2}"/>
              </a:ext>
            </a:extLst>
          </p:cNvPr>
          <p:cNvCxnSpPr>
            <a:cxnSpLocks/>
          </p:cNvCxnSpPr>
          <p:nvPr/>
        </p:nvCxnSpPr>
        <p:spPr>
          <a:xfrm>
            <a:off x="5954233" y="3033862"/>
            <a:ext cx="0" cy="425094"/>
          </a:xfrm>
          <a:prstGeom prst="straightConnector1">
            <a:avLst/>
          </a:prstGeom>
          <a:ln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783856C-CFCB-97F2-D195-E16179F41772}"/>
              </a:ext>
            </a:extLst>
          </p:cNvPr>
          <p:cNvSpPr txBox="1"/>
          <p:nvPr/>
        </p:nvSpPr>
        <p:spPr>
          <a:xfrm>
            <a:off x="4204695" y="5074809"/>
            <a:ext cx="1240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 ključ </a:t>
            </a:r>
            <a:r>
              <a:rPr lang="sr-Latn-RS" sz="2000" dirty="0">
                <a:latin typeface="Calibri" panose="020F0502020204030204"/>
              </a:rPr>
              <a:t>pošiljaoca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A2B0E9-BB70-F4A4-EBD4-A31A9AE6DAF2}"/>
              </a:ext>
            </a:extLst>
          </p:cNvPr>
          <p:cNvSpPr txBox="1"/>
          <p:nvPr/>
        </p:nvSpPr>
        <p:spPr>
          <a:xfrm>
            <a:off x="6763354" y="5096400"/>
            <a:ext cx="1240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 ključ </a:t>
            </a:r>
            <a:r>
              <a:rPr lang="sr-Latn-RS" sz="2000" dirty="0">
                <a:latin typeface="Calibri" panose="020F0502020204030204"/>
              </a:rPr>
              <a:t>primaoca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FBD28A1-B5E2-A9A8-5674-D4FA05722F32}"/>
              </a:ext>
            </a:extLst>
          </p:cNvPr>
          <p:cNvCxnSpPr>
            <a:cxnSpLocks/>
          </p:cNvCxnSpPr>
          <p:nvPr/>
        </p:nvCxnSpPr>
        <p:spPr>
          <a:xfrm flipH="1" flipV="1">
            <a:off x="6800628" y="4572003"/>
            <a:ext cx="456286" cy="524397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4D69012-B85C-53AA-8605-53FA1AEEF094}"/>
              </a:ext>
            </a:extLst>
          </p:cNvPr>
          <p:cNvCxnSpPr>
            <a:cxnSpLocks/>
          </p:cNvCxnSpPr>
          <p:nvPr/>
        </p:nvCxnSpPr>
        <p:spPr>
          <a:xfrm flipH="1" flipV="1">
            <a:off x="6807193" y="4183506"/>
            <a:ext cx="449721" cy="912894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DEEB69B-BA36-4DE3-2D64-FC8D7FEC6EA5}"/>
              </a:ext>
            </a:extLst>
          </p:cNvPr>
          <p:cNvSpPr txBox="1"/>
          <p:nvPr/>
        </p:nvSpPr>
        <p:spPr>
          <a:xfrm>
            <a:off x="8744586" y="5074809"/>
            <a:ext cx="20377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Potpis </a:t>
            </a:r>
            <a:r>
              <a:rPr lang="sr-Latn-RS" sz="2000" dirty="0">
                <a:latin typeface="Calibri" panose="020F0502020204030204"/>
              </a:rPr>
              <a:t>pošiljaoca (jedinstven za svaku transakciju)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86CB265-F8AE-D3E6-3D16-4382742911B1}"/>
              </a:ext>
            </a:extLst>
          </p:cNvPr>
          <p:cNvCxnSpPr>
            <a:cxnSpLocks/>
          </p:cNvCxnSpPr>
          <p:nvPr/>
        </p:nvCxnSpPr>
        <p:spPr>
          <a:xfrm flipH="1" flipV="1">
            <a:off x="8410598" y="4225499"/>
            <a:ext cx="533377" cy="818142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F998709-B3F5-5A74-04C8-2F44FD4E1E4D}"/>
              </a:ext>
            </a:extLst>
          </p:cNvPr>
          <p:cNvCxnSpPr>
            <a:cxnSpLocks/>
          </p:cNvCxnSpPr>
          <p:nvPr/>
        </p:nvCxnSpPr>
        <p:spPr>
          <a:xfrm flipH="1" flipV="1">
            <a:off x="8410598" y="4618432"/>
            <a:ext cx="531415" cy="425209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3108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8150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rgbClr val="FF0000"/>
                </a:solidFill>
              </a:rPr>
              <a:t>SIGNED TXS</a:t>
            </a:r>
            <a:r>
              <a:rPr lang="en-US" sz="4400" dirty="0">
                <a:solidFill>
                  <a:srgbClr val="FF0000"/>
                </a:solidFill>
              </a:rPr>
              <a:t>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57C01A-9E8F-D751-E69C-3B261BB6FDE7}"/>
              </a:ext>
            </a:extLst>
          </p:cNvPr>
          <p:cNvSpPr txBox="1"/>
          <p:nvPr/>
        </p:nvSpPr>
        <p:spPr>
          <a:xfrm>
            <a:off x="-14356" y="6393899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Marka da izmeni svoju prethodnu transakciju nakon što ju je Sofija obradila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50164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091BA-3026-8A8D-3C2E-34D148F3565B}"/>
              </a:ext>
            </a:extLst>
          </p:cNvPr>
          <p:cNvSpPr txBox="1"/>
          <p:nvPr/>
        </p:nvSpPr>
        <p:spPr>
          <a:xfrm>
            <a:off x="542486" y="1510448"/>
            <a:ext cx="5761599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Blockchain se s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astoji od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nepromenljivih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blokova podataka koji su povezani zajedno u lanac (block+chain)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Fo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us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rada će biti na najširu primenu –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kriptovalute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Kriptovalute su implementirane 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distribuiranim sistemima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pomo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javnih digitalnih ledgera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Distribuirani sistem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komponente sistema se nalaze na različitim uređajima koji međusobno komuniciraju kroz mrežu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Digitalni ledger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fajl koji sadrži račune i transakcije</a:t>
            </a:r>
            <a:endParaRPr kumimoji="0" lang="en-US" sz="20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Pod blockchainom se u glavnom podrazumeva struktura podataka koja sadrži digitalni ledger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UVOD U BLOCKCHAIN</a:t>
            </a:r>
          </a:p>
          <a:p>
            <a:endParaRPr lang="en-US" dirty="0"/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6" r="20196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2059850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9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RUDARENJE I TEŽINA RUDARENJA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0FA06E-BC41-8120-8280-2A065115C583}"/>
              </a:ext>
            </a:extLst>
          </p:cNvPr>
          <p:cNvSpPr txBox="1"/>
          <p:nvPr/>
        </p:nvSpPr>
        <p:spPr>
          <a:xfrm>
            <a:off x="546082" y="1233449"/>
            <a:ext cx="11103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Potrebno je namerno uvesti problem koji je računarima komplikovan za rešavanje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8CC199-6201-01D9-387A-04C5D79505F0}"/>
              </a:ext>
            </a:extLst>
          </p:cNvPr>
          <p:cNvSpPr txBox="1"/>
          <p:nvPr/>
        </p:nvSpPr>
        <p:spPr>
          <a:xfrm>
            <a:off x="542486" y="4250140"/>
            <a:ext cx="111070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Jedan od mogućih načina </a:t>
            </a:r>
            <a:r>
              <a:rPr lang="en-US" sz="2000" dirty="0">
                <a:latin typeface="Calibri" panose="020F0502020204030204"/>
              </a:rPr>
              <a:t>da </a:t>
            </a:r>
            <a:r>
              <a:rPr lang="en-US" sz="2000" dirty="0" err="1">
                <a:latin typeface="Calibri" panose="020F0502020204030204"/>
              </a:rPr>
              <a:t>ovo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postignemo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jeste rudarenje (mining) – i za nove blokove i za izmenu starih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Znamo već da je (računarski) nemoguće dobiti ulaz heš funkcije na osnovu izlaza – jedini način je testiranje svih mogućih kombinacija ulaza dok ne dobijemo željeni izlaz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337205-D8C9-2D4C-89C3-35EF6E71FDAE}"/>
              </a:ext>
            </a:extLst>
          </p:cNvPr>
          <p:cNvSpPr/>
          <p:nvPr/>
        </p:nvSpPr>
        <p:spPr>
          <a:xfrm>
            <a:off x="1405287" y="2507515"/>
            <a:ext cx="952901" cy="9364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DE93B73-565E-A5B9-2BAF-9740181309A8}"/>
              </a:ext>
            </a:extLst>
          </p:cNvPr>
          <p:cNvGrpSpPr/>
          <p:nvPr/>
        </p:nvGrpSpPr>
        <p:grpSpPr>
          <a:xfrm>
            <a:off x="2358188" y="2507515"/>
            <a:ext cx="1394060" cy="936404"/>
            <a:chOff x="2358188" y="2141980"/>
            <a:chExt cx="1394060" cy="93640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025F3A6-9321-AD23-E68B-86C44F45D815}"/>
                </a:ext>
              </a:extLst>
            </p:cNvPr>
            <p:cNvSpPr/>
            <p:nvPr/>
          </p:nvSpPr>
          <p:spPr>
            <a:xfrm>
              <a:off x="2799347" y="2141980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08D3DD9-C9DF-2D58-E8D5-31591541B5D3}"/>
                </a:ext>
              </a:extLst>
            </p:cNvPr>
            <p:cNvCxnSpPr>
              <a:cxnSpLocks/>
              <a:stCxn id="5" idx="3"/>
              <a:endCxn id="7" idx="1"/>
            </p:cNvCxnSpPr>
            <p:nvPr/>
          </p:nvCxnSpPr>
          <p:spPr>
            <a:xfrm>
              <a:off x="2358188" y="2600557"/>
              <a:ext cx="441159" cy="962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263ADD5-7639-253F-09AA-68A8C2C25E15}"/>
              </a:ext>
            </a:extLst>
          </p:cNvPr>
          <p:cNvGrpSpPr/>
          <p:nvPr/>
        </p:nvGrpSpPr>
        <p:grpSpPr>
          <a:xfrm>
            <a:off x="3761873" y="2507515"/>
            <a:ext cx="1403685" cy="936404"/>
            <a:chOff x="3752248" y="2141980"/>
            <a:chExt cx="1403685" cy="93640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1C0A9F4-A19B-4984-8901-859833435B2A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5DC178C-3D77-AC4D-EF4A-356991E4BFD9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54739F3-7681-D9F6-9F2B-F4A4D8564D66}"/>
              </a:ext>
            </a:extLst>
          </p:cNvPr>
          <p:cNvGrpSpPr/>
          <p:nvPr/>
        </p:nvGrpSpPr>
        <p:grpSpPr>
          <a:xfrm>
            <a:off x="5165558" y="2507514"/>
            <a:ext cx="1403685" cy="936404"/>
            <a:chOff x="5155933" y="2141979"/>
            <a:chExt cx="1403685" cy="93640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7911262-1B21-3F34-D285-56CCCF573B2F}"/>
                </a:ext>
              </a:extLst>
            </p:cNvPr>
            <p:cNvSpPr/>
            <p:nvPr/>
          </p:nvSpPr>
          <p:spPr>
            <a:xfrm>
              <a:off x="5606717" y="2141979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8D80580-324F-D50E-C11C-56F86F4143AC}"/>
                </a:ext>
              </a:extLst>
            </p:cNvPr>
            <p:cNvCxnSpPr/>
            <p:nvPr/>
          </p:nvCxnSpPr>
          <p:spPr>
            <a:xfrm>
              <a:off x="5155933" y="2610182"/>
              <a:ext cx="4507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08FE2D7-15E7-1D96-2760-D700FA587575}"/>
              </a:ext>
            </a:extLst>
          </p:cNvPr>
          <p:cNvGrpSpPr/>
          <p:nvPr/>
        </p:nvGrpSpPr>
        <p:grpSpPr>
          <a:xfrm>
            <a:off x="5165812" y="2509897"/>
            <a:ext cx="1403685" cy="936404"/>
            <a:chOff x="3752248" y="2141980"/>
            <a:chExt cx="1403685" cy="93640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2F4B786-14D8-FDFC-F97A-919690564E8F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209665F4-5856-CB2E-B832-BB80C12AAF08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6FF4DB3-3FA6-09D7-754D-1B5654405085}"/>
              </a:ext>
            </a:extLst>
          </p:cNvPr>
          <p:cNvGrpSpPr/>
          <p:nvPr/>
        </p:nvGrpSpPr>
        <p:grpSpPr>
          <a:xfrm>
            <a:off x="6569243" y="2510604"/>
            <a:ext cx="1403685" cy="936404"/>
            <a:chOff x="3752248" y="2141980"/>
            <a:chExt cx="1403685" cy="93640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402A378-E803-944D-0D55-1B7E0073E34F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581F161-44D5-4565-6BA4-92F852300F7C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78B5F0D-E35E-2E3B-3B7B-01527CA46A0D}"/>
              </a:ext>
            </a:extLst>
          </p:cNvPr>
          <p:cNvGrpSpPr/>
          <p:nvPr/>
        </p:nvGrpSpPr>
        <p:grpSpPr>
          <a:xfrm>
            <a:off x="5163857" y="2509897"/>
            <a:ext cx="1403685" cy="936404"/>
            <a:chOff x="3752248" y="2141980"/>
            <a:chExt cx="1403685" cy="936404"/>
          </a:xfrm>
          <a:solidFill>
            <a:srgbClr val="DB4545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4E0EF85-2679-2DD3-39F0-ECF63B9347A5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E89998F-23B5-C8AE-D04B-D6748582F77B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C286B1D-561F-DE70-41EA-199688ED2834}"/>
              </a:ext>
            </a:extLst>
          </p:cNvPr>
          <p:cNvGrpSpPr/>
          <p:nvPr/>
        </p:nvGrpSpPr>
        <p:grpSpPr>
          <a:xfrm>
            <a:off x="6570603" y="2510541"/>
            <a:ext cx="1403685" cy="936404"/>
            <a:chOff x="3752248" y="2141980"/>
            <a:chExt cx="1403685" cy="93640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20162C7-182D-8B51-7C02-261873C94AC0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BDFDA39D-682E-26DB-2F39-F26AF22B118A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A2E2D44-82F6-175F-6818-6E9202A2FDC2}"/>
              </a:ext>
            </a:extLst>
          </p:cNvPr>
          <p:cNvGrpSpPr/>
          <p:nvPr/>
        </p:nvGrpSpPr>
        <p:grpSpPr>
          <a:xfrm>
            <a:off x="7972928" y="2504425"/>
            <a:ext cx="1403685" cy="936404"/>
            <a:chOff x="3752248" y="2141980"/>
            <a:chExt cx="1403685" cy="936404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50C780F-AA86-6CCE-33D0-EDB3EDF9FF74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3F564018-74BF-B58A-39CE-974147B28183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97C08B1-C7EA-C7B0-30BD-0E0B6D017AEC}"/>
              </a:ext>
            </a:extLst>
          </p:cNvPr>
          <p:cNvGrpSpPr/>
          <p:nvPr/>
        </p:nvGrpSpPr>
        <p:grpSpPr>
          <a:xfrm>
            <a:off x="9374912" y="2504425"/>
            <a:ext cx="1403685" cy="936404"/>
            <a:chOff x="3752248" y="2141980"/>
            <a:chExt cx="1403685" cy="936404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CB59730-E84D-E9B9-B55C-CECA51CCC235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3E68528-875B-AA20-14D8-DCF7E0D7C431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4FDC3FF-E838-74DC-05E7-AF501345B321}"/>
              </a:ext>
            </a:extLst>
          </p:cNvPr>
          <p:cNvGrpSpPr/>
          <p:nvPr/>
        </p:nvGrpSpPr>
        <p:grpSpPr>
          <a:xfrm>
            <a:off x="6570603" y="2509899"/>
            <a:ext cx="1403685" cy="936404"/>
            <a:chOff x="3752248" y="2141980"/>
            <a:chExt cx="1403685" cy="936404"/>
          </a:xfrm>
          <a:solidFill>
            <a:srgbClr val="DB4545"/>
          </a:solidFill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0B4ECC9-ED83-86DB-3826-D91007C30EC5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1A3E7DC-5A8C-8825-8846-E90BC5181254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466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9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RUDARENJE I TEŽINA RUDARENJA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B7438A-D83D-56A7-575C-E5753957B43F}"/>
              </a:ext>
            </a:extLst>
          </p:cNvPr>
          <p:cNvSpPr txBox="1"/>
          <p:nvPr/>
        </p:nvSpPr>
        <p:spPr>
          <a:xfrm>
            <a:off x="542484" y="1510448"/>
            <a:ext cx="1120996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Postavljamo uslov da željeni heš izlaz bloka mora da bude manji ili jednak nekoj vrednosti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Maksimalnu moguću heš vrednost možemo podesiti pomoću težine (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difficulty</a:t>
            </a:r>
            <a:r>
              <a:rPr lang="sr-Latn-RS" sz="2000" dirty="0">
                <a:latin typeface="Calibri" panose="020F0502020204030204"/>
              </a:rPr>
              <a:t>)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 na 1 preslikavanje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Pošto je posebno polje - moguće je menjati težinu od bloka do bloka u zavisnosti od broja korisnika sistema</a:t>
            </a:r>
          </a:p>
        </p:txBody>
      </p:sp>
      <p:pic>
        <p:nvPicPr>
          <p:cNvPr id="9" name="Picture Placeholder 7">
            <a:extLst>
              <a:ext uri="{FF2B5EF4-FFF2-40B4-BE49-F238E27FC236}">
                <a16:creationId xmlns:a16="http://schemas.microsoft.com/office/drawing/2014/main" id="{260A4173-EF69-A304-0150-82043AFA4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086" y="3746636"/>
            <a:ext cx="11973828" cy="2077550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3434BC2-74A6-1AC6-3A6A-ADA98448CD89}"/>
              </a:ext>
            </a:extLst>
          </p:cNvPr>
          <p:cNvSpPr txBox="1"/>
          <p:nvPr/>
        </p:nvSpPr>
        <p:spPr>
          <a:xfrm>
            <a:off x="3593720" y="4163747"/>
            <a:ext cx="51074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rgbClr val="FF0000"/>
                </a:solidFill>
              </a:rPr>
              <a:t>MINING DIFF</a:t>
            </a:r>
            <a:r>
              <a:rPr lang="en-US" sz="4400" dirty="0">
                <a:solidFill>
                  <a:srgbClr val="FF0000"/>
                </a:solidFill>
              </a:rPr>
              <a:t> PRIMER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ED0F44-B5E0-325A-2033-7E7C0AA0C687}"/>
              </a:ext>
            </a:extLst>
          </p:cNvPr>
          <p:cNvSpPr txBox="1"/>
          <p:nvPr/>
        </p:nvSpPr>
        <p:spPr>
          <a:xfrm>
            <a:off x="1469586" y="5991625"/>
            <a:ext cx="9355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Kako menjamo izlazni heš bloka?</a:t>
            </a:r>
          </a:p>
        </p:txBody>
      </p:sp>
    </p:spTree>
    <p:extLst>
      <p:ext uri="{BB962C8B-B14F-4D97-AF65-F5344CB8AC3E}">
        <p14:creationId xmlns:p14="http://schemas.microsoft.com/office/powerpoint/2010/main" val="41340590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9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RUDARENJE I NONCE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B7438A-D83D-56A7-575C-E5753957B43F}"/>
              </a:ext>
            </a:extLst>
          </p:cNvPr>
          <p:cNvSpPr txBox="1"/>
          <p:nvPr/>
        </p:nvSpPr>
        <p:spPr>
          <a:xfrm>
            <a:off x="542483" y="1752977"/>
            <a:ext cx="112099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Nonce</a:t>
            </a: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en-US" sz="2000" dirty="0">
                <a:latin typeface="Calibri" panose="020F0502020204030204"/>
              </a:rPr>
              <a:t>= </a:t>
            </a:r>
            <a:r>
              <a:rPr lang="sr-Latn-RS" sz="2000" dirty="0">
                <a:latin typeface="Calibri" panose="020F0502020204030204"/>
              </a:rPr>
              <a:t>Vrednost </a:t>
            </a:r>
            <a:r>
              <a:rPr lang="en-US" sz="2000" dirty="0" err="1">
                <a:latin typeface="Calibri" panose="020F0502020204030204"/>
              </a:rPr>
              <a:t>koju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pode</a:t>
            </a:r>
            <a:r>
              <a:rPr lang="sr-Latn-RS" sz="2000" dirty="0">
                <a:latin typeface="Calibri" panose="020F0502020204030204"/>
              </a:rPr>
              <a:t>šavamo tako da heš bloka bude u odgovarajućem opsegu (da počinje sa onoliko nula kolika je težina bloka)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rgbClr val="A53F52"/>
                </a:solidFill>
                <a:latin typeface="Calibri" panose="020F0502020204030204"/>
              </a:rPr>
              <a:t>Rudarenje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(Mining)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Pronala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ženje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Nonce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vrednosti koja daje validan heš bloka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Rudari (Miners)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Čvorovi koji rudare i dobijaju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nagrade ukoliko su uspešni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919C2E-E64C-B989-C392-C2277B26A85E}"/>
              </a:ext>
            </a:extLst>
          </p:cNvPr>
          <p:cNvSpPr txBox="1"/>
          <p:nvPr/>
        </p:nvSpPr>
        <p:spPr>
          <a:xfrm>
            <a:off x="546082" y="1233449"/>
            <a:ext cx="11103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Uvodimo novo polje koje možemo da menjamo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87BC84-FB49-31A8-B264-79272BF54E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7797" y="3592634"/>
            <a:ext cx="7556405" cy="2885173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shape">
                <a:fillToRect l="50000" t="50000" r="50000" b="50000"/>
              </a:path>
              <a:tileRect/>
            </a:gradFill>
          </a:ln>
        </p:spPr>
      </p:pic>
    </p:spTree>
    <p:extLst>
      <p:ext uri="{BB962C8B-B14F-4D97-AF65-F5344CB8AC3E}">
        <p14:creationId xmlns:p14="http://schemas.microsoft.com/office/powerpoint/2010/main" val="42491736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9208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MINING</a:t>
            </a:r>
            <a:r>
              <a:rPr lang="sr-Latn-RS" sz="4400" dirty="0">
                <a:solidFill>
                  <a:srgbClr val="FF0000"/>
                </a:solidFill>
              </a:rPr>
              <a:t> TXS</a:t>
            </a:r>
            <a:r>
              <a:rPr lang="en-US" sz="4400" dirty="0">
                <a:solidFill>
                  <a:srgbClr val="FF0000"/>
                </a:solidFill>
              </a:rPr>
              <a:t> PRIMER</a:t>
            </a:r>
          </a:p>
        </p:txBody>
      </p:sp>
    </p:spTree>
    <p:extLst>
      <p:ext uri="{BB962C8B-B14F-4D97-AF65-F5344CB8AC3E}">
        <p14:creationId xmlns:p14="http://schemas.microsoft.com/office/powerpoint/2010/main" val="36257894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9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KONSENZUS 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ALGORITMI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31E2D-ABBC-876A-3EA3-7580D121B29F}"/>
              </a:ext>
            </a:extLst>
          </p:cNvPr>
          <p:cNvSpPr txBox="1"/>
          <p:nvPr/>
        </p:nvSpPr>
        <p:spPr>
          <a:xfrm>
            <a:off x="542486" y="1233449"/>
            <a:ext cx="1120996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Konsenzus algoritam</a:t>
            </a:r>
            <a:r>
              <a:rPr lang="sr-Latn-RS" sz="2000" dirty="0">
                <a:latin typeface="Calibri" panose="020F0502020204030204"/>
              </a:rPr>
              <a:t> </a:t>
            </a:r>
            <a:r>
              <a:rPr lang="en-US" sz="2000" dirty="0">
                <a:latin typeface="Calibri" panose="020F0502020204030204"/>
              </a:rPr>
              <a:t>= </a:t>
            </a:r>
            <a:r>
              <a:rPr lang="sr-Latn-RS" sz="2000" dirty="0">
                <a:latin typeface="Calibri" panose="020F0502020204030204"/>
              </a:rPr>
              <a:t>Algoritam</a:t>
            </a:r>
            <a:r>
              <a:rPr lang="en-US" sz="2000" dirty="0">
                <a:latin typeface="Calibri" panose="020F0502020204030204"/>
              </a:rPr>
              <a:t> koji </a:t>
            </a:r>
            <a:r>
              <a:rPr lang="sr-Latn-RS" sz="2000" dirty="0">
                <a:latin typeface="Calibri" panose="020F0502020204030204"/>
              </a:rPr>
              <a:t>umreženi čvorovi koriste kako bi verovali jedni drugima, a pritom ne znaju sa kim komuniciraju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Najpoznatiji i najstariji je dokaz radom (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Proof of Work - PoW</a:t>
            </a:r>
            <a:r>
              <a:rPr lang="sr-Latn-RS" sz="2000" dirty="0">
                <a:latin typeface="Calibri" panose="020F0502020204030204"/>
              </a:rPr>
              <a:t>): Čvorovi će uložiti neki trud (u obliku uložene</a:t>
            </a:r>
            <a:r>
              <a:rPr lang="en-US" sz="2000" dirty="0">
                <a:latin typeface="Calibri" panose="020F0502020204030204"/>
              </a:rPr>
              <a:t>/</a:t>
            </a:r>
            <a:r>
              <a:rPr lang="sr-Latn-RS" sz="2000" dirty="0">
                <a:latin typeface="Calibri" panose="020F0502020204030204"/>
              </a:rPr>
              <a:t>potrošene procesorske snage i resursa) kojom bi dokazali da im se može verovati –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Rudarenje (Mining)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Čvorovima nije finansijski isplativo da pošalju pogrešne informacije ostatku mreže, jer se one lako mogu proveriti i odbaciti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Mane PoW-a: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51% napad: Ukoliko jedan entitet kontroliše više od 50% procesorske snage u mreži onda on može da prestigne ostatak mreže u validaciji blokova i tako menjati transakcije zarad lične koristi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Vremenski i resurski zahtevno: Vremenom kako blockchain mreža raste postaje neisplativo rudariti zbog ogromne potrošnje električne energije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Transakcije su spore: Zbog sporog rudarenja transakcije nisu instantne</a:t>
            </a:r>
          </a:p>
        </p:txBody>
      </p:sp>
    </p:spTree>
    <p:extLst>
      <p:ext uri="{BB962C8B-B14F-4D97-AF65-F5344CB8AC3E}">
        <p14:creationId xmlns:p14="http://schemas.microsoft.com/office/powerpoint/2010/main" val="1119505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9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KONSENZUS 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ALGORITMI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31E2D-ABBC-876A-3EA3-7580D121B29F}"/>
              </a:ext>
            </a:extLst>
          </p:cNvPr>
          <p:cNvSpPr txBox="1"/>
          <p:nvPr/>
        </p:nvSpPr>
        <p:spPr>
          <a:xfrm>
            <a:off x="542486" y="1233449"/>
            <a:ext cx="1120996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Ostali konsenzus algoritmi: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Dokaz ulogom (Proof of Stake – PoS)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Dokaz ulogom sa delegatima (Delegated Proof of Stake – DPoS)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Dokaz spaljivanjem (Proof of Burn – PoB)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Dokaz kapacitetom (Proof of Capacity – PoC)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Dokaz proteklim vremenom (Proof of Elapsed Time – PoET)</a:t>
            </a:r>
          </a:p>
          <a:p>
            <a:pPr>
              <a:spcAft>
                <a:spcPts val="1200"/>
              </a:spcAft>
            </a:pPr>
            <a:endParaRPr lang="sr-Latn-RS" sz="2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856142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70807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dirty="0">
                <a:solidFill>
                  <a:sysClr val="windowText" lastClr="000000"/>
                </a:solidFill>
                <a:latin typeface="+mj-lt"/>
              </a:rPr>
              <a:t>DODAVANJE NOVIH BLOKOVA U LANAC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31E2D-ABBC-876A-3EA3-7580D121B29F}"/>
              </a:ext>
            </a:extLst>
          </p:cNvPr>
          <p:cNvSpPr txBox="1"/>
          <p:nvPr/>
        </p:nvSpPr>
        <p:spPr>
          <a:xfrm>
            <a:off x="542486" y="1233449"/>
            <a:ext cx="112099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Rudari (Miners)</a:t>
            </a:r>
            <a:r>
              <a:rPr lang="sr-Latn-RS" sz="2000" dirty="0">
                <a:latin typeface="Calibri" panose="020F0502020204030204"/>
              </a:rPr>
              <a:t> </a:t>
            </a:r>
            <a:r>
              <a:rPr lang="en-US" sz="2000" dirty="0">
                <a:latin typeface="Calibri" panose="020F0502020204030204"/>
              </a:rPr>
              <a:t>= </a:t>
            </a:r>
            <a:r>
              <a:rPr lang="sr-Latn-RS" sz="2000" dirty="0">
                <a:latin typeface="Calibri" panose="020F0502020204030204"/>
              </a:rPr>
              <a:t>Čvorovi koji traže validne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Nonce</a:t>
            </a:r>
            <a:r>
              <a:rPr lang="sr-Latn-RS" sz="2000" dirty="0">
                <a:latin typeface="Calibri" panose="020F0502020204030204"/>
              </a:rPr>
              <a:t> vrednosti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Čvorovi unutar mreže oglašavaju transakcije</a:t>
            </a:r>
          </a:p>
        </p:txBody>
      </p:sp>
    </p:spTree>
    <p:extLst>
      <p:ext uri="{BB962C8B-B14F-4D97-AF65-F5344CB8AC3E}">
        <p14:creationId xmlns:p14="http://schemas.microsoft.com/office/powerpoint/2010/main" val="2862781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  <a:ln>
            <a:noFill/>
          </a:ln>
        </p:spPr>
        <p:txBody>
          <a:bodyPr>
            <a:normAutofit/>
          </a:bodyPr>
          <a:lstStyle/>
          <a:p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</a:rPr>
              <a:t>ARHITEKTURA</a:t>
            </a:r>
            <a:r>
              <a:rPr lang="sr-Latn-RS" sz="4800" dirty="0">
                <a:solidFill>
                  <a:srgbClr val="FFFFFF"/>
                </a:solidFill>
              </a:rPr>
              <a:t> SISTEMA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64867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8EDFAC-52DC-A77F-15E5-D29D86E21AB6}"/>
              </a:ext>
            </a:extLst>
          </p:cNvPr>
          <p:cNvSpPr txBox="1"/>
          <p:nvPr/>
        </p:nvSpPr>
        <p:spPr>
          <a:xfrm>
            <a:off x="542486" y="1510448"/>
            <a:ext cx="5761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aplikacija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kojoj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pristupa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browsera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2033666"/>
            <a:ext cx="3750736" cy="1590179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HTML</a:t>
            </a:r>
          </a:p>
          <a:p>
            <a:pPr>
              <a:spcAft>
                <a:spcPts val="4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Opisuje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strukturu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web stranice i ubacuje ostale tehnologije u nju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Platformski nezavisan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2033666"/>
            <a:ext cx="3750736" cy="1897955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CSS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Opisuje prezentaciju web stranice nezavisno od njene strukture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Zbog česte pojave standardizovan među web browserima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7" y="2033666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JavaScript</a:t>
            </a:r>
            <a:endParaRPr lang="sr-Latn-RS" sz="2400" b="1" dirty="0">
              <a:solidFill>
                <a:srgbClr val="01023B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Jednonitni, interpretirani, dinamički tipizirani jezik sa koji podržava OO, imperativno i deklarativno programiranje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Veoma često korišćen kao skripting jezik za web stranice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4006019"/>
            <a:ext cx="3750736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&lt;html&gt;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&lt;h1&gt;This is a heading&lt;/h1&gt;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&lt;p&gt;This is a paragraph.&lt;/p&gt;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&lt;/body&gt;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&lt;/html&gt;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334314"/>
            <a:ext cx="1952522" cy="16825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h1,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p {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text-align: center;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color: red;</a:t>
            </a:r>
            <a:endParaRPr lang="en-U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A53F52"/>
                </a:solidFill>
                <a:latin typeface="Calibri" panose="020F0502020204030204"/>
              </a:rPr>
              <a:t>  display: block;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956805-152F-5365-B7EB-0B4901CA7677}"/>
              </a:ext>
            </a:extLst>
          </p:cNvPr>
          <p:cNvSpPr txBox="1"/>
          <p:nvPr/>
        </p:nvSpPr>
        <p:spPr>
          <a:xfrm>
            <a:off x="8192217" y="4662609"/>
            <a:ext cx="37507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txt1 = "</a:t>
            </a:r>
            <a:r>
              <a:rPr lang="en-US" sz="1800" dirty="0">
                <a:solidFill>
                  <a:srgbClr val="01023B"/>
                </a:solidFill>
              </a:rPr>
              <a:t>This is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txt2 = "</a:t>
            </a:r>
            <a:r>
              <a:rPr lang="en-US" sz="1800" dirty="0">
                <a:solidFill>
                  <a:srgbClr val="01023B"/>
                </a:solidFill>
              </a:rPr>
              <a:t>a JS paragraph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document.getElement</a:t>
            </a:r>
            <a:r>
              <a:rPr lang="en-US" sz="1800" b="0" i="0" dirty="0" err="1">
                <a:solidFill>
                  <a:srgbClr val="01023B"/>
                </a:solidFill>
                <a:effectLst/>
              </a:rPr>
              <a:t>TagName</a:t>
            </a:r>
            <a:r>
              <a:rPr lang="en-US" sz="1800" b="0" i="0" dirty="0">
                <a:solidFill>
                  <a:srgbClr val="01023B"/>
                </a:solidFill>
                <a:effectLst/>
              </a:rPr>
              <a:t> </a:t>
            </a:r>
            <a:r>
              <a:rPr lang="sr-Latn-RS" sz="1800" dirty="0">
                <a:solidFill>
                  <a:srgbClr val="01023B"/>
                </a:solidFill>
              </a:rPr>
              <a:t>("</a:t>
            </a:r>
            <a:r>
              <a:rPr lang="en-US" sz="1800" dirty="0">
                <a:solidFill>
                  <a:srgbClr val="01023B"/>
                </a:solidFill>
              </a:rPr>
              <a:t>p</a:t>
            </a:r>
            <a:r>
              <a:rPr lang="sr-Latn-RS" sz="1800" dirty="0">
                <a:solidFill>
                  <a:srgbClr val="01023B"/>
                </a:solidFill>
              </a:rPr>
              <a:t>")</a:t>
            </a:r>
            <a:endParaRPr lang="en-US" sz="1800" dirty="0">
              <a:solidFill>
                <a:srgbClr val="01023B"/>
              </a:solidFill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.innerHTML = txt1 + txt2;</a:t>
            </a:r>
          </a:p>
        </p:txBody>
      </p:sp>
    </p:spTree>
    <p:extLst>
      <p:ext uri="{BB962C8B-B14F-4D97-AF65-F5344CB8AC3E}">
        <p14:creationId xmlns:p14="http://schemas.microsoft.com/office/powerpoint/2010/main" val="951572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64867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1510448"/>
            <a:ext cx="3750736" cy="2000548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Pug (Jade)</a:t>
            </a:r>
          </a:p>
          <a:p>
            <a:pPr>
              <a:spcAft>
                <a:spcPts val="4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Node-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generator HTML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šablona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Lakša sintaksa, bitni razmaci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Parent-child arhitektura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liste, tok kontrole,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1510448"/>
            <a:ext cx="3750736" cy="2257028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Bootstrap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CSS framework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Napravljen pomoću CSS-ovog preprocesora SASS-a za Twitter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nasleđivanje, funkcije, ugnežđena pravila,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6" y="1510448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N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ode</a:t>
            </a: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.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js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Runtime environment koji dozvoljava JS-u da se izvršava izvan web browsera (npr. u CL ili na back-endu)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Event-driven arhitektura koja koristi callback-ove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3631428"/>
            <a:ext cx="3750736" cy="26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user = {description: 'foo bar'}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= false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user.description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h2.green Description </a:t>
            </a:r>
            <a:endParaRPr lang="sr-Latn-R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 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h2.blue Description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h2.red Description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3990504"/>
            <a:ext cx="3766524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container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&lt;h2&gt;Alerts&lt;/h2&gt;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alert alert-success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  &lt;strong&gt;Success!&lt;/strong&gt; 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dirty="0">
                <a:solidFill>
                  <a:srgbClr val="A53F52"/>
                </a:solidFill>
                <a:latin typeface="Calibri" panose="020F0502020204030204"/>
              </a:rPr>
              <a:t>  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8D78D1-1334-B1F3-0784-90CD3913DA1C}"/>
              </a:ext>
            </a:extLst>
          </p:cNvPr>
          <p:cNvSpPr txBox="1"/>
          <p:nvPr/>
        </p:nvSpPr>
        <p:spPr>
          <a:xfrm>
            <a:off x="8192216" y="4103275"/>
            <a:ext cx="3750736" cy="1231106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jQuery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JS biblioteka za lako upravljanje HTML-om i CSS-om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2CAE1-9795-D3AD-28E0-22E3C4E3F877}"/>
              </a:ext>
            </a:extLst>
          </p:cNvPr>
          <p:cNvSpPr txBox="1"/>
          <p:nvPr/>
        </p:nvSpPr>
        <p:spPr>
          <a:xfrm>
            <a:off x="8176429" y="5491758"/>
            <a:ext cx="37507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1023B"/>
                </a:solidFill>
              </a:rPr>
              <a:t>$("#p1").hover(function(){</a:t>
            </a:r>
          </a:p>
          <a:p>
            <a:r>
              <a:rPr lang="en-US" dirty="0">
                <a:solidFill>
                  <a:srgbClr val="01023B"/>
                </a:solidFill>
              </a:rPr>
              <a:t>    alert("You entered p1!");</a:t>
            </a:r>
          </a:p>
          <a:p>
            <a:r>
              <a:rPr lang="en-US" dirty="0">
                <a:solidFill>
                  <a:srgbClr val="01023B"/>
                </a:solidFill>
              </a:rPr>
              <a:t>  });</a:t>
            </a:r>
          </a:p>
        </p:txBody>
      </p:sp>
    </p:spTree>
    <p:extLst>
      <p:ext uri="{BB962C8B-B14F-4D97-AF65-F5344CB8AC3E}">
        <p14:creationId xmlns:p14="http://schemas.microsoft.com/office/powerpoint/2010/main" val="411670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2F1A1280-6900-3294-ABB1-5A8DE4B41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1037" y="0"/>
            <a:ext cx="9649926" cy="6819900"/>
          </a:xfrm>
          <a:prstGeom prst="rect">
            <a:avLst/>
          </a:prstGeom>
          <a:ln w="19050">
            <a:noFill/>
          </a:ln>
        </p:spPr>
      </p:pic>
    </p:spTree>
    <p:extLst>
      <p:ext uri="{BB962C8B-B14F-4D97-AF65-F5344CB8AC3E}">
        <p14:creationId xmlns:p14="http://schemas.microsoft.com/office/powerpoint/2010/main" val="1216439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648674"/>
            <a:ext cx="608159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POKRETANJE I PRISTUP APLIKACIJI</a:t>
            </a:r>
          </a:p>
          <a:p>
            <a:endParaRPr lang="en-US" dirty="0"/>
          </a:p>
        </p:txBody>
      </p:sp>
      <p:pic>
        <p:nvPicPr>
          <p:cNvPr id="2" name="Picture 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E077E04-449E-D9E4-8A64-EA912DEDAD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6010">
            <a:off x="9052010" y="997803"/>
            <a:ext cx="2238153" cy="4979486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EA0F8B-DC82-EF42-592D-75CB97DFB3E4}"/>
              </a:ext>
            </a:extLst>
          </p:cNvPr>
          <p:cNvSpPr txBox="1"/>
          <p:nvPr/>
        </p:nvSpPr>
        <p:spPr>
          <a:xfrm>
            <a:off x="542486" y="1289825"/>
            <a:ext cx="7981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Aplikacija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server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pokre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će iz CLI komandom </a:t>
            </a:r>
            <a:r>
              <a:rPr lang="en-US" dirty="0" err="1">
                <a:latin typeface="Consolas" panose="020B0609020204030204" pitchFamily="49" charset="0"/>
              </a:rPr>
              <a:t>npm</a:t>
            </a:r>
            <a:r>
              <a:rPr lang="en-US" dirty="0">
                <a:latin typeface="Consolas" panose="020B0609020204030204" pitchFamily="49" charset="0"/>
              </a:rPr>
              <a:t> run ./index.js</a:t>
            </a:r>
            <a:endParaRPr lang="sr-Latn-RS" dirty="0">
              <a:latin typeface="Consolas" panose="020B0609020204030204" pitchFamily="49" charset="0"/>
            </a:endParaRPr>
          </a:p>
          <a:p>
            <a:pPr>
              <a:spcAft>
                <a:spcPts val="1200"/>
              </a:spcAft>
            </a:pPr>
            <a:r>
              <a:rPr lang="sr-Latn-RS" sz="2000" dirty="0"/>
              <a:t>Može joj se pristupiti sa više uređaje preko web browsera unutar iste mreže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C7288C7-61C7-E918-A9D9-B717D213DE2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86" y="2361863"/>
            <a:ext cx="7676872" cy="3871671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8100000" scaled="1"/>
              <a:tileRect/>
            </a:gradFill>
          </a:ln>
        </p:spPr>
      </p:pic>
    </p:spTree>
    <p:extLst>
      <p:ext uri="{BB962C8B-B14F-4D97-AF65-F5344CB8AC3E}">
        <p14:creationId xmlns:p14="http://schemas.microsoft.com/office/powerpoint/2010/main" val="3419632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3123</TotalTime>
  <Words>3426</Words>
  <Application>Microsoft Office PowerPoint</Application>
  <PresentationFormat>Widescreen</PresentationFormat>
  <Paragraphs>374</Paragraphs>
  <Slides>46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Calibri Light</vt:lpstr>
      <vt:lpstr>Cambria Math</vt:lpstr>
      <vt:lpstr>Consolas</vt:lpstr>
      <vt:lpstr>Office Theme</vt:lpstr>
      <vt:lpstr>SISTEM ZA VIZUELNU REPREZENTACIJU BLOCKCHAIN TEHNOLOGIJE</vt:lpstr>
      <vt:lpstr>PowerPoint Presentation</vt:lpstr>
      <vt:lpstr>UVOD U BLOCKCHAIN</vt:lpstr>
      <vt:lpstr>PowerPoint Presentation</vt:lpstr>
      <vt:lpstr>ARHITEKTURA SISTEMA</vt:lpstr>
      <vt:lpstr>PowerPoint Presentation</vt:lpstr>
      <vt:lpstr>PowerPoint Presentation</vt:lpstr>
      <vt:lpstr>PowerPoint Presentation</vt:lpstr>
      <vt:lpstr>PowerPoint Presentation</vt:lpstr>
      <vt:lpstr>KAKO BLOCKCHAIN RADI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FOR VISUAL REPRESENTATION OF BLOCKCHAIN TECHNOLOGY</dc:title>
  <dc:creator>Dimitrije Knezevic</dc:creator>
  <cp:lastModifiedBy>Dimitrije Knezevic</cp:lastModifiedBy>
  <cp:revision>49</cp:revision>
  <dcterms:created xsi:type="dcterms:W3CDTF">2023-03-04T15:09:55Z</dcterms:created>
  <dcterms:modified xsi:type="dcterms:W3CDTF">2023-05-07T18:14:45Z</dcterms:modified>
</cp:coreProperties>
</file>

<file path=docProps/thumbnail.jpeg>
</file>